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7" r:id="rId5"/>
    <p:sldId id="259" r:id="rId6"/>
    <p:sldId id="260" r:id="rId7"/>
    <p:sldId id="262" r:id="rId8"/>
    <p:sldId id="264" r:id="rId9"/>
    <p:sldId id="266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a Rostad" initials="OR" lastIdx="9" clrIdx="0">
    <p:extLst>
      <p:ext uri="{19B8F6BF-5375-455C-9EA6-DF929625EA0E}">
        <p15:presenceInfo xmlns:p15="http://schemas.microsoft.com/office/powerpoint/2012/main" userId="Ola Rost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79217" autoAdjust="0"/>
  </p:normalViewPr>
  <p:slideViewPr>
    <p:cSldViewPr snapToGrid="0">
      <p:cViewPr varScale="1">
        <p:scale>
          <a:sx n="90" d="100"/>
          <a:sy n="90" d="100"/>
        </p:scale>
        <p:origin x="13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åle Nordgaard" userId="9f175092-d2f2-455e-8089-ee381691eea1" providerId="ADAL" clId="{54571DAA-82DC-4CFC-8B55-8919A15F44EC}"/>
    <pc:docChg chg="undo custSel modSld">
      <pc:chgData name="Ståle Nordgaard" userId="9f175092-d2f2-455e-8089-ee381691eea1" providerId="ADAL" clId="{54571DAA-82DC-4CFC-8B55-8919A15F44EC}" dt="2021-06-15T06:53:56.783" v="171" actId="20577"/>
      <pc:docMkLst>
        <pc:docMk/>
      </pc:docMkLst>
      <pc:sldChg chg="modSp mod">
        <pc:chgData name="Ståle Nordgaard" userId="9f175092-d2f2-455e-8089-ee381691eea1" providerId="ADAL" clId="{54571DAA-82DC-4CFC-8B55-8919A15F44EC}" dt="2021-06-14T12:44:11.358" v="131" actId="20577"/>
        <pc:sldMkLst>
          <pc:docMk/>
          <pc:sldMk cId="2385439216" sldId="257"/>
        </pc:sldMkLst>
        <pc:spChg chg="mod">
          <ac:chgData name="Ståle Nordgaard" userId="9f175092-d2f2-455e-8089-ee381691eea1" providerId="ADAL" clId="{54571DAA-82DC-4CFC-8B55-8919A15F44EC}" dt="2021-06-14T12:44:11.358" v="131" actId="20577"/>
          <ac:spMkLst>
            <pc:docMk/>
            <pc:sldMk cId="2385439216" sldId="257"/>
            <ac:spMk id="19" creationId="{BD420E74-9492-41F8-9271-AB366658B8FB}"/>
          </ac:spMkLst>
        </pc:spChg>
      </pc:sldChg>
      <pc:sldChg chg="modSp mod">
        <pc:chgData name="Ståle Nordgaard" userId="9f175092-d2f2-455e-8089-ee381691eea1" providerId="ADAL" clId="{54571DAA-82DC-4CFC-8B55-8919A15F44EC}" dt="2021-06-15T06:50:04.672" v="152" actId="20577"/>
        <pc:sldMkLst>
          <pc:docMk/>
          <pc:sldMk cId="1835206241" sldId="258"/>
        </pc:sldMkLst>
        <pc:spChg chg="mod">
          <ac:chgData name="Ståle Nordgaard" userId="9f175092-d2f2-455e-8089-ee381691eea1" providerId="ADAL" clId="{54571DAA-82DC-4CFC-8B55-8919A15F44EC}" dt="2021-06-15T06:50:04.672" v="152" actId="20577"/>
          <ac:spMkLst>
            <pc:docMk/>
            <pc:sldMk cId="1835206241" sldId="258"/>
            <ac:spMk id="6" creationId="{24116024-83F7-43FE-A4C1-2E5AAE1ECBFE}"/>
          </ac:spMkLst>
        </pc:spChg>
      </pc:sldChg>
      <pc:sldChg chg="modSp mod">
        <pc:chgData name="Ståle Nordgaard" userId="9f175092-d2f2-455e-8089-ee381691eea1" providerId="ADAL" clId="{54571DAA-82DC-4CFC-8B55-8919A15F44EC}" dt="2021-06-14T12:25:05.148" v="10" actId="20577"/>
        <pc:sldMkLst>
          <pc:docMk/>
          <pc:sldMk cId="622320099" sldId="259"/>
        </pc:sldMkLst>
        <pc:spChg chg="mod">
          <ac:chgData name="Ståle Nordgaard" userId="9f175092-d2f2-455e-8089-ee381691eea1" providerId="ADAL" clId="{54571DAA-82DC-4CFC-8B55-8919A15F44EC}" dt="2021-06-14T12:25:05.148" v="10" actId="20577"/>
          <ac:spMkLst>
            <pc:docMk/>
            <pc:sldMk cId="622320099" sldId="259"/>
            <ac:spMk id="3" creationId="{F35D5BDF-3077-431D-A2BB-4A6072BFAC8B}"/>
          </ac:spMkLst>
        </pc:spChg>
      </pc:sldChg>
      <pc:sldChg chg="modSp mod modNotesTx">
        <pc:chgData name="Ståle Nordgaard" userId="9f175092-d2f2-455e-8089-ee381691eea1" providerId="ADAL" clId="{54571DAA-82DC-4CFC-8B55-8919A15F44EC}" dt="2021-06-15T06:53:56.783" v="171" actId="20577"/>
        <pc:sldMkLst>
          <pc:docMk/>
          <pc:sldMk cId="433035642" sldId="262"/>
        </pc:sldMkLst>
        <pc:spChg chg="mod">
          <ac:chgData name="Ståle Nordgaard" userId="9f175092-d2f2-455e-8089-ee381691eea1" providerId="ADAL" clId="{54571DAA-82DC-4CFC-8B55-8919A15F44EC}" dt="2021-06-15T06:53:56.783" v="171" actId="20577"/>
          <ac:spMkLst>
            <pc:docMk/>
            <pc:sldMk cId="433035642" sldId="262"/>
            <ac:spMk id="3" creationId="{FB992784-91C4-4017-82CE-80129FA5A8F1}"/>
          </ac:spMkLst>
        </pc:spChg>
      </pc:sldChg>
      <pc:sldChg chg="modSp mod">
        <pc:chgData name="Ståle Nordgaard" userId="9f175092-d2f2-455e-8089-ee381691eea1" providerId="ADAL" clId="{54571DAA-82DC-4CFC-8B55-8919A15F44EC}" dt="2021-06-14T12:42:14.556" v="130" actId="20577"/>
        <pc:sldMkLst>
          <pc:docMk/>
          <pc:sldMk cId="2454880750" sldId="266"/>
        </pc:sldMkLst>
        <pc:spChg chg="mod">
          <ac:chgData name="Ståle Nordgaard" userId="9f175092-d2f2-455e-8089-ee381691eea1" providerId="ADAL" clId="{54571DAA-82DC-4CFC-8B55-8919A15F44EC}" dt="2021-06-14T12:42:14.556" v="130" actId="20577"/>
          <ac:spMkLst>
            <pc:docMk/>
            <pc:sldMk cId="2454880750" sldId="266"/>
            <ac:spMk id="2" creationId="{9FC45C15-570D-4D6B-87D1-39AC6526C23A}"/>
          </ac:spMkLst>
        </pc:spChg>
      </pc:sldChg>
      <pc:sldChg chg="modSp mod">
        <pc:chgData name="Ståle Nordgaard" userId="9f175092-d2f2-455e-8089-ee381691eea1" providerId="ADAL" clId="{54571DAA-82DC-4CFC-8B55-8919A15F44EC}" dt="2021-06-14T12:46:35.538" v="143" actId="20577"/>
        <pc:sldMkLst>
          <pc:docMk/>
          <pc:sldMk cId="3315181913" sldId="267"/>
        </pc:sldMkLst>
        <pc:spChg chg="mod">
          <ac:chgData name="Ståle Nordgaard" userId="9f175092-d2f2-455e-8089-ee381691eea1" providerId="ADAL" clId="{54571DAA-82DC-4CFC-8B55-8919A15F44EC}" dt="2021-06-14T12:46:35.538" v="143" actId="20577"/>
          <ac:spMkLst>
            <pc:docMk/>
            <pc:sldMk cId="3315181913" sldId="267"/>
            <ac:spMk id="3" creationId="{606E9998-D65B-4300-8150-932C9C330E3B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09T10:10:04.764" idx="9">
    <p:pos x="7359" y="0"/>
    <p:text>Denne ville jeg ha kuttet og si at denne er tilgjengelig ved å kontakte oss eller en av de andre deltaker i Forestry group.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5C82B-6A2A-4B82-9772-F1F14B3C09C5}" type="datetimeFigureOut">
              <a:rPr lang="nb-NO" smtClean="0"/>
              <a:t>14.06.2021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87778-007E-4C1F-846A-43828DA8D5A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74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87778-007E-4C1F-846A-43828DA8D5A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4340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>
                <a:solidFill>
                  <a:schemeClr val="tx2"/>
                </a:solidFill>
              </a:rPr>
              <a:t> We have a list of projects from the joint innovation event and will work on establishing these projects.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2"/>
                </a:solidFill>
              </a:rPr>
              <a:t> We have regular (every second month) meetings to follow up in Q3-Q2  2022. </a:t>
            </a:r>
          </a:p>
          <a:p>
            <a:pPr marL="0" inden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tx2"/>
                </a:solidFill>
              </a:rPr>
              <a:t> Defining a new joint project can give us an opportunity to update and elaborate on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2"/>
                </a:solidFill>
              </a:rPr>
              <a:t> the technological analysis report and to arrange further joint innovation events to create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tx2"/>
                </a:solidFill>
              </a:rPr>
              <a:t> more project ideas.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87778-007E-4C1F-846A-43828DA8D5A5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354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94AB-7A5F-4E40-B347-4054A9AE9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808" y="1743456"/>
            <a:ext cx="6498336" cy="1967804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66808-2768-4A9A-9596-A6DED9434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0024" y="3878578"/>
            <a:ext cx="6089904" cy="17175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5D5D9-0133-40EA-8E83-4C6F7AA8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45880" y="6342378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9E2B51C1-2EBD-42D0-AC26-55C91B257F98}" type="datetimeFigureOut">
              <a:rPr lang="fi-FI" smtClean="0"/>
              <a:t>14.6.2021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83D44-9A98-44B1-9A4E-27A66287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27600" y="6342378"/>
            <a:ext cx="380492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814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7495-2152-4676-985B-C031FFF8E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6EA04E-FE04-411C-8EC3-86BE3331D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34062-9A95-4347-A0DC-6BB88A6D2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19027-606D-41F9-9622-65BFF90D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28668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C09F8-2000-4176-B3C4-CC2ECB2F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705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7495-2152-4676-985B-C031FFF8E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6EA04E-FE04-411C-8EC3-86BE3331D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34062-9A95-4347-A0DC-6BB88A6D2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050576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C09F8-2000-4176-B3C4-CC2ECB2F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C7F95CA-DCBA-4120-A04E-C9C05487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55146" y="6356349"/>
            <a:ext cx="21810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76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and thank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0A7D15-849D-4BDC-8D41-758073C4FA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260" y="2661921"/>
            <a:ext cx="4221480" cy="995680"/>
          </a:xfrm>
        </p:spPr>
        <p:txBody>
          <a:bodyPr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THANK YOU!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97E2044-329B-49C7-8A74-21961F5412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06C275A3-23AA-40FF-B3C7-CD6B8DED897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163763" y="3657601"/>
            <a:ext cx="3932237" cy="196869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[</a:t>
            </a:r>
            <a:r>
              <a:rPr lang="fi-FI" dirty="0" err="1"/>
              <a:t>Contact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]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31204DA-5979-4D11-BE96-C1A8736385C3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6096000" y="3657601"/>
            <a:ext cx="3932237" cy="196869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dirty="0"/>
              <a:t>[</a:t>
            </a:r>
            <a:r>
              <a:rPr lang="fi-FI" dirty="0" err="1"/>
              <a:t>Contact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]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D8A1CAE-6E2B-450A-8F68-84B611590F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838200" y="6356350"/>
            <a:ext cx="28668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18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FOR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9DEF5AD-4E70-4478-A222-3816E0F4951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3727133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-Source of the used quote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7FCB9EB-0A60-482F-A763-E47C2CFE0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99970"/>
            <a:ext cx="9144000" cy="142716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“Insert quote”</a:t>
            </a:r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9F376-FEAA-469B-9BC8-F7A185DC1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28668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7AB1F-69E5-4C55-A1F4-317AA7DD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38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383C-6446-4B67-BBFD-D804E52B2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DE54A-D26E-41B3-A726-C945C26D1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EE550-4E12-4F64-B7C4-F04EB933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4A3F209-C816-43F9-9DD4-BBE659ED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28668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88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4383C-6446-4B67-BBFD-D804E52B2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8161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DE54A-D26E-41B3-A726-C945C26D1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808061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EE550-4E12-4F64-B7C4-F04EB933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24481" y="6356350"/>
            <a:ext cx="1986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81595AEC-3690-4875-81CC-E0FF6A297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1" y="6356350"/>
            <a:ext cx="198628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426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C6B47-20B6-491D-9983-1D94504E8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1491298"/>
            <a:ext cx="10515600" cy="1937702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1CDFB-2A72-44B1-95FA-7A9EAB99C2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3429000"/>
            <a:ext cx="7987029" cy="1937702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6C687B1-C16D-4535-832C-A7295944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24481" y="6356350"/>
            <a:ext cx="1986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3F48784C-1896-4B79-B943-4E57AC076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1" y="6356350"/>
            <a:ext cx="198628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510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61537-795B-4DF8-952F-98EF309E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8C3AE-869E-4B38-A23F-53FACA378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0772" y="1825625"/>
            <a:ext cx="4489027" cy="36946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44D8A-19F3-4E6D-B490-70968D04A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9464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7821A-6F1A-43B3-B5B9-A76F6741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4479" y="6356349"/>
            <a:ext cx="226906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44356-A742-4E33-A0D6-25DE5A1A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514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61537-795B-4DF8-952F-98EF309E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8C3AE-869E-4B38-A23F-53FACA378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807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44D8A-19F3-4E6D-B490-70968D04A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010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87821A-6F1A-43B3-B5B9-A76F6741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5759" y="6310312"/>
            <a:ext cx="17813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2ADA350-CD68-472A-9B80-1D79BAFD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29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 WHITE + 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8C831-B37E-4ED7-A92D-A2E0D9A45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8A245-E383-44E2-B01D-F3BE2D1AD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1681163"/>
            <a:ext cx="447357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C1F977-E204-481B-9E0B-E2EB40607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0" y="2505075"/>
            <a:ext cx="4473575" cy="305339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DE7CBA-7A0D-4850-92E7-12ECB19CE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4FBC7-0A13-422C-B244-F1C277A5E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5339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6C096B-C0A5-4073-B81B-E792E93DC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E31DF2CD-0897-47F3-8F80-797B938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4479" y="6356349"/>
            <a:ext cx="226906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86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 White [without lady with the laptop]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61537-795B-4DF8-952F-98EF309E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8C3AE-869E-4B38-A23F-53FACA378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3688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44D8A-19F3-4E6D-B490-70968D04A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38368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44356-A742-4E33-A0D6-25DE5A1A2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9CE2D722-23B2-4DFF-8AF0-5960EBDA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4479" y="6356349"/>
            <a:ext cx="226906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04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54FB2-D21E-4CC8-8271-123685E0A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B74000-4807-4806-BFF7-F3764DC68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66925-A253-40A7-BF4E-3094B457EF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84E32-2ADD-450D-84AA-2F7CF174A766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F156AFC-E36B-46E1-85BD-72714E13A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2866813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013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" TargetMode="External"/><Relationship Id="rId3" Type="http://schemas.openxmlformats.org/officeDocument/2006/relationships/hyperlink" Target="https://en.wikipedia.org/wiki/Flag_of_Norway" TargetMode="External"/><Relationship Id="rId7" Type="http://schemas.openxmlformats.org/officeDocument/2006/relationships/hyperlink" Target="http://commons.wikimedia.org/wiki/File:Flag_of_Finland_(bordered).sv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hyperlink" Target="https://en.wikipedia.org/wiki/File:Flag_of_Sweden.svg" TargetMode="Externa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9A2760-A78B-4CCB-86C0-BE7E966225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400" b="1" dirty="0">
                <a:solidFill>
                  <a:schemeClr val="tx2"/>
                </a:solidFill>
              </a:rPr>
              <a:t>Joint Agenda 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54E1E07A-F109-4550-88B1-1D42E50AB8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Forestry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667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tel 1">
            <a:extLst>
              <a:ext uri="{FF2B5EF4-FFF2-40B4-BE49-F238E27FC236}">
                <a16:creationId xmlns:a16="http://schemas.microsoft.com/office/drawing/2014/main" id="{583A214C-45AC-44A3-AA7C-BD4A963AB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4961" y="990123"/>
            <a:ext cx="9144000" cy="1427162"/>
          </a:xfrm>
        </p:spPr>
        <p:txBody>
          <a:bodyPr anchor="b">
            <a:normAutofit/>
          </a:bodyPr>
          <a:lstStyle/>
          <a:p>
            <a:pPr algn="ctr"/>
            <a:r>
              <a:rPr lang="nb-NO" sz="3600" b="1" dirty="0">
                <a:solidFill>
                  <a:schemeClr val="tx2"/>
                </a:solidFill>
              </a:rPr>
              <a:t>The Forestry Group</a:t>
            </a:r>
          </a:p>
        </p:txBody>
      </p:sp>
      <p:sp>
        <p:nvSpPr>
          <p:cNvPr id="19" name="Plassholder for innhold 2">
            <a:extLst>
              <a:ext uri="{FF2B5EF4-FFF2-40B4-BE49-F238E27FC236}">
                <a16:creationId xmlns:a16="http://schemas.microsoft.com/office/drawing/2014/main" id="{BD420E74-9492-41F8-9271-AB366658B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96273"/>
            <a:ext cx="10515600" cy="3227022"/>
          </a:xfrm>
        </p:spPr>
        <p:txBody>
          <a:bodyPr anchor="t">
            <a:normAutofit fontScale="85000" lnSpcReduction="20000"/>
          </a:bodyPr>
          <a:lstStyle/>
          <a:p>
            <a:pPr algn="l"/>
            <a:r>
              <a:rPr lang="nb-NO" sz="2000" dirty="0">
                <a:solidFill>
                  <a:schemeClr val="tx2"/>
                </a:solidFill>
              </a:rPr>
              <a:t>                                                        HINN (Evenstad)</a:t>
            </a:r>
          </a:p>
          <a:p>
            <a:pPr algn="l"/>
            <a:r>
              <a:rPr lang="nb-NO" sz="2000" dirty="0">
                <a:solidFill>
                  <a:schemeClr val="tx2"/>
                </a:solidFill>
              </a:rPr>
              <a:t>                                                        JAMK </a:t>
            </a:r>
          </a:p>
          <a:p>
            <a:pPr algn="l"/>
            <a:r>
              <a:rPr lang="nb-NO" sz="2000" dirty="0">
                <a:solidFill>
                  <a:schemeClr val="tx2"/>
                </a:solidFill>
              </a:rPr>
              <a:t>                                                        Paper </a:t>
            </a:r>
            <a:r>
              <a:rPr lang="en-GB" sz="2000" dirty="0">
                <a:solidFill>
                  <a:schemeClr val="tx2"/>
                </a:solidFill>
              </a:rPr>
              <a:t>Province</a:t>
            </a:r>
          </a:p>
          <a:p>
            <a:pPr algn="l"/>
            <a:r>
              <a:rPr lang="nb-NO" sz="2000" dirty="0">
                <a:solidFill>
                  <a:schemeClr val="tx2"/>
                </a:solidFill>
              </a:rPr>
              <a:t>                                                        Norwegian Wood Cluster (</a:t>
            </a:r>
            <a:r>
              <a:rPr lang="en-GB" sz="2000" dirty="0">
                <a:solidFill>
                  <a:schemeClr val="tx2"/>
                </a:solidFill>
              </a:rPr>
              <a:t>Tretorget</a:t>
            </a:r>
            <a:r>
              <a:rPr lang="nb-NO" sz="2000" dirty="0">
                <a:solidFill>
                  <a:schemeClr val="tx2"/>
                </a:solidFill>
              </a:rPr>
              <a:t>)</a:t>
            </a:r>
          </a:p>
          <a:p>
            <a:pPr algn="l"/>
            <a:endParaRPr lang="en-GB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Representing large national and international networks.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Experienced in defining and anchoring challenges, as well as developing,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funding, implementing and coordinating large projects.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Nationally and internationally.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We are open for new partners!</a:t>
            </a:r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C34334DA-3DBD-46BB-A3A7-CF94FD2D89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10281" y="3723341"/>
            <a:ext cx="418969" cy="304800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EC778C0E-3649-4948-9A46-AA6F43F31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710281" y="2714586"/>
            <a:ext cx="418969" cy="304800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B3C495D1-40FD-4D13-BCA4-6CBA46141F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710281" y="3398374"/>
            <a:ext cx="429347" cy="268342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DB11C553-21B8-41F1-A82F-462147C6DC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3699903" y="3091212"/>
            <a:ext cx="429347" cy="262362"/>
          </a:xfrm>
          <a:prstGeom prst="rect">
            <a:avLst/>
          </a:prstGeom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8BEA39E6-9162-424A-B00B-4A9689A07728}"/>
              </a:ext>
            </a:extLst>
          </p:cNvPr>
          <p:cNvSpPr txBox="1"/>
          <p:nvPr/>
        </p:nvSpPr>
        <p:spPr>
          <a:xfrm>
            <a:off x="-1492599" y="7716262"/>
            <a:ext cx="1122294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>
                <a:hlinkClick r:id="rId7" tooltip="http://commons.wikimedia.org/wiki/File:Flag_of_Finland_(bordered).svg"/>
              </a:rPr>
              <a:t>Dette bildet</a:t>
            </a:r>
            <a:r>
              <a:rPr lang="nb-NO" sz="900"/>
              <a:t> av Ukjent forfatter er lisensiert under </a:t>
            </a:r>
            <a:r>
              <a:rPr lang="nb-NO" sz="900">
                <a:hlinkClick r:id="rId8" tooltip="https://creativecommons.org/licenses/by-sa/3.0/"/>
              </a:rPr>
              <a:t>CC BY-SA</a:t>
            </a:r>
            <a:endParaRPr lang="nb-NO" sz="900"/>
          </a:p>
        </p:txBody>
      </p:sp>
    </p:spTree>
    <p:extLst>
      <p:ext uri="{BB962C8B-B14F-4D97-AF65-F5344CB8AC3E}">
        <p14:creationId xmlns:p14="http://schemas.microsoft.com/office/powerpoint/2010/main" val="238543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D148AC-7D47-4710-8A4C-53DAD68EA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Problem</a:t>
            </a:r>
            <a:endParaRPr lang="fi-FI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24116024-83F7-43FE-A4C1-2E5AAE1EC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204" y="1782397"/>
            <a:ext cx="961208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digital value chain in the forest industry does not currently have a continuous flow of information: </a:t>
            </a: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otential for increased economic, social and environmental sustainability is significant.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technical solutions for data collection, storage and sharing are largely developed or under development.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actors seek to solve the technical challenges associated with the gaps in the digital value chain, while the organizational challenges remain unresolved.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wicked problem in the digital value chain of forestry.</a:t>
            </a:r>
          </a:p>
          <a:p>
            <a:pPr marL="0" indent="0">
              <a:buNone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Requiring</a:t>
            </a:r>
            <a:r>
              <a:rPr lang="en-GB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new business models and clarification in relation to ownership of data between actors</a:t>
            </a:r>
          </a:p>
          <a:p>
            <a:pPr marL="0" indent="0">
              <a:buNone/>
            </a:pPr>
            <a:r>
              <a:rPr lang="en-GB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in the value chain.  </a:t>
            </a:r>
            <a:endParaRPr lang="en-GB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0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498B2B-873F-4A70-A2AB-20D4783C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Gaps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6E9998-D65B-4300-8150-932C9C330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294" y="1593908"/>
            <a:ext cx="9798341" cy="4009937"/>
          </a:xfrm>
        </p:spPr>
        <p:txBody>
          <a:bodyPr>
            <a:normAutofit fontScale="70000" lnSpcReduction="20000"/>
          </a:bodyPr>
          <a:lstStyle/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ENHANCED UTILIZATION OF DATA GATHERED IN LOGGING OPERATIONS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  Open data for all stakeholders – improved efficiency in timber procurement.</a:t>
            </a: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DIGITAL TWINS TO USE BY AUTONOMOUS FORESTRY MACHINES.</a:t>
            </a:r>
          </a:p>
          <a:p>
            <a:pPr marL="0" indent="0">
              <a:buNone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    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There are currently no solutions available in the market at an affordable price.</a:t>
            </a:r>
          </a:p>
          <a:p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TRACING OF LOGS THROUGH A LOGISTIC CHAIN AND BACK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   Connecting quality of wood products to the features of the raw-material sources</a:t>
            </a:r>
          </a:p>
          <a:p>
            <a:pPr marL="0" indent="0">
              <a:buNone/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GENERATION OF FOREST MANAGEMENT PLANS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Single tree level quantitative and qualitative data of forest stands</a:t>
            </a:r>
          </a:p>
          <a:p>
            <a:endParaRPr lang="en-US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FOREST INVENTORY DATA GATHERING BEYOND LARGE INVENTORY CAMPAIGNS</a:t>
            </a:r>
          </a:p>
          <a:p>
            <a:pPr marL="0" indent="0">
              <a:buNone/>
            </a:pP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   Data acquisition after on-going inventory round in Finland (2026 and beyond)</a:t>
            </a:r>
          </a:p>
          <a:p>
            <a:endParaRPr lang="en-US" dirty="0"/>
          </a:p>
          <a:p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518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6974-7A21-4681-A3ED-15F201033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Solution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5D5BDF-3077-431D-A2BB-4A6072BFA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 Develop projects together with relevant stakeholders to address identified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 GAPS.</a:t>
            </a: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The projects should facilitate innovations and creation of knowledge that can close gaps and streamline the use of data in the digital value chain. </a:t>
            </a:r>
          </a:p>
          <a:p>
            <a:pPr marL="457200" lvl="1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The effect will be a more sustainable value chain that can deliver renewable, circular solutions to the end market. </a:t>
            </a:r>
          </a:p>
          <a:p>
            <a:pPr marL="0" indent="0">
              <a:buNone/>
            </a:pPr>
            <a:endParaRPr lang="en-US" sz="2000" i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The services provided will be; defining and anchoring challenges, finding new partners, developing, funding and implementing / managing projects. </a:t>
            </a:r>
          </a:p>
          <a:p>
            <a:pPr marL="457200" lvl="1" indent="0">
              <a:buNone/>
            </a:pPr>
            <a:r>
              <a:rPr lang="en-US" sz="2000" i="1" dirty="0">
                <a:solidFill>
                  <a:schemeClr val="tx2"/>
                </a:solidFill>
              </a:rPr>
              <a:t>This includes services to specify the most promising gaps or data-use for the target groups.</a:t>
            </a:r>
          </a:p>
          <a:p>
            <a:pPr marL="457200" lvl="1" indent="0">
              <a:buNone/>
            </a:pPr>
            <a:endParaRPr lang="en-US" sz="2000" i="1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r>
              <a:rPr lang="en-GB" sz="2000" b="1" dirty="0">
                <a:solidFill>
                  <a:schemeClr val="tx2"/>
                </a:solidFill>
              </a:rPr>
              <a:t>Include all three innovation drivers; </a:t>
            </a:r>
            <a:r>
              <a:rPr lang="en-GB" sz="2000" i="1" dirty="0">
                <a:solidFill>
                  <a:schemeClr val="tx2"/>
                </a:solidFill>
              </a:rPr>
              <a:t>challenge driven innovation, digital innovation and transformation, and co-creative innovation</a:t>
            </a:r>
            <a:r>
              <a:rPr lang="en-GB" sz="2000" dirty="0">
                <a:solidFill>
                  <a:schemeClr val="tx2"/>
                </a:solidFill>
              </a:rPr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2320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68612F-AA98-432F-AB43-2C2B7F903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684013"/>
            <a:ext cx="10515600" cy="807285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Why</a:t>
            </a:r>
            <a:r>
              <a:rPr lang="fi-FI" dirty="0"/>
              <a:t> Us?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4B11048-9512-4BFB-91FD-235CE54F6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742" y="1711354"/>
            <a:ext cx="7987029" cy="398477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All partners in the Forest group have established an excellent working relationships with each other,  businesses, authorities and R&amp;D, by working with the forest-based value chain over time.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Through new projects the partners will maintain and extend their networks and attract new partners, strengthening their positions amongst the stakeholders in the “business”.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As a consortium we have the necessary experience, skills, networks and working platform to deliver tangible results to help arm the forest industry for the challenges ahead.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958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88C1C7-8EC9-4FD8-AD17-1B143CC7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What’s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992784-91C4-4017-82CE-80129FA5A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8129" y="1864948"/>
            <a:ext cx="10109433" cy="40802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chemeClr val="tx2"/>
                </a:solidFill>
              </a:rPr>
              <a:t>So far, we have developed project canvases for: 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2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2"/>
                </a:solidFill>
              </a:rPr>
              <a:t>                   - </a:t>
            </a:r>
            <a:r>
              <a:rPr lang="nb-NO" sz="2900" b="1" dirty="0">
                <a:solidFill>
                  <a:schemeClr val="tx2"/>
                </a:solidFill>
              </a:rPr>
              <a:t>Data </a:t>
            </a:r>
            <a:r>
              <a:rPr lang="nb-NO" sz="2900" b="1" dirty="0" err="1">
                <a:solidFill>
                  <a:schemeClr val="tx2"/>
                </a:solidFill>
              </a:rPr>
              <a:t>Flow</a:t>
            </a:r>
            <a:r>
              <a:rPr lang="nb-NO" sz="2900" b="1" dirty="0">
                <a:solidFill>
                  <a:schemeClr val="tx2"/>
                </a:solidFill>
              </a:rPr>
              <a:t> for Forest </a:t>
            </a:r>
            <a:r>
              <a:rPr lang="nb-NO" sz="2900" b="1" dirty="0" err="1">
                <a:solidFill>
                  <a:schemeClr val="tx2"/>
                </a:solidFill>
              </a:rPr>
              <a:t>Owner</a:t>
            </a:r>
            <a:r>
              <a:rPr lang="nb-NO" sz="2900" b="1" dirty="0">
                <a:solidFill>
                  <a:schemeClr val="tx2"/>
                </a:solidFill>
              </a:rPr>
              <a:t> Associations (FOA) Forest Engineering</a:t>
            </a:r>
          </a:p>
          <a:p>
            <a:pPr marL="0" indent="0">
              <a:buNone/>
            </a:pPr>
            <a:r>
              <a:rPr lang="nb-NO" sz="2900" b="1" dirty="0">
                <a:solidFill>
                  <a:schemeClr val="tx2"/>
                </a:solidFill>
              </a:rPr>
              <a:t>                      Associations (FEA) </a:t>
            </a:r>
            <a:r>
              <a:rPr lang="nb-NO" sz="2900" dirty="0">
                <a:solidFill>
                  <a:schemeClr val="tx2"/>
                </a:solidFill>
              </a:rPr>
              <a:t>(HINN) </a:t>
            </a:r>
          </a:p>
          <a:p>
            <a:pPr marL="0" indent="0">
              <a:buNone/>
            </a:pPr>
            <a:r>
              <a:rPr lang="nb-NO" sz="2900" dirty="0">
                <a:solidFill>
                  <a:schemeClr val="tx2"/>
                </a:solidFill>
              </a:rPr>
              <a:t>                   - </a:t>
            </a:r>
            <a:r>
              <a:rPr lang="en-GB" sz="3000" b="1" dirty="0">
                <a:solidFill>
                  <a:schemeClr val="tx2"/>
                </a:solidFill>
              </a:rPr>
              <a:t>Single Tree Inventory Concept Keys </a:t>
            </a:r>
            <a:r>
              <a:rPr lang="nb-NO" sz="3000" dirty="0">
                <a:solidFill>
                  <a:schemeClr val="tx2"/>
                </a:solidFill>
              </a:rPr>
              <a:t>(</a:t>
            </a:r>
            <a:r>
              <a:rPr lang="nb-NO" sz="3000" dirty="0" err="1">
                <a:solidFill>
                  <a:schemeClr val="tx2"/>
                </a:solidFill>
              </a:rPr>
              <a:t>Jamk</a:t>
            </a:r>
            <a:r>
              <a:rPr lang="nb-NO" sz="30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2"/>
                </a:solidFill>
              </a:rPr>
              <a:t>                   - </a:t>
            </a:r>
            <a:r>
              <a:rPr lang="en-US" sz="2900" b="1" dirty="0">
                <a:solidFill>
                  <a:schemeClr val="tx2"/>
                </a:solidFill>
              </a:rPr>
              <a:t>Tracing of Logs Trough Logistic Chains  </a:t>
            </a:r>
            <a:r>
              <a:rPr lang="en-US" sz="2900" dirty="0">
                <a:solidFill>
                  <a:schemeClr val="tx2"/>
                </a:solidFill>
              </a:rPr>
              <a:t>(Paper Province)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2"/>
                </a:solidFill>
              </a:rPr>
              <a:t>                   - </a:t>
            </a:r>
            <a:r>
              <a:rPr lang="en-US" sz="2900" b="1" dirty="0">
                <a:solidFill>
                  <a:schemeClr val="tx2"/>
                </a:solidFill>
              </a:rPr>
              <a:t>Roade Maintenance </a:t>
            </a:r>
            <a:r>
              <a:rPr lang="en-US" sz="2900" dirty="0">
                <a:solidFill>
                  <a:schemeClr val="tx2"/>
                </a:solidFill>
              </a:rPr>
              <a:t>(</a:t>
            </a:r>
            <a:r>
              <a:rPr lang="en-US" sz="2900" dirty="0" err="1">
                <a:solidFill>
                  <a:schemeClr val="tx2"/>
                </a:solidFill>
              </a:rPr>
              <a:t>Skogkurs</a:t>
            </a:r>
            <a:r>
              <a:rPr lang="en-US" sz="2900" dirty="0">
                <a:solidFill>
                  <a:schemeClr val="tx2"/>
                </a:solidFill>
              </a:rPr>
              <a:t>/</a:t>
            </a:r>
            <a:r>
              <a:rPr lang="en-US" sz="2900" dirty="0" err="1">
                <a:solidFill>
                  <a:schemeClr val="tx2"/>
                </a:solidFill>
              </a:rPr>
              <a:t>Tretorget</a:t>
            </a:r>
            <a:r>
              <a:rPr lang="en-US" sz="29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en-US" sz="29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9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900" dirty="0">
                <a:solidFill>
                  <a:schemeClr val="tx2"/>
                </a:solidFill>
              </a:rPr>
              <a:t>               Evaluate the content of the Canvases in Q2 2022 and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2"/>
                </a:solidFill>
              </a:rPr>
              <a:t>               discuss how to continue the collaboration.</a:t>
            </a:r>
            <a:endParaRPr lang="nb-NO" sz="2900" dirty="0">
              <a:solidFill>
                <a:schemeClr val="tx2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3035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0F3478-80BF-4593-A689-2B36C2148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6C841C-B499-4C63-B7FE-958A680391A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8294C4-CE5C-468F-A3F8-76130320B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D979707-1405-43B5-B285-B44A5F566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64" y="0"/>
            <a:ext cx="11310462" cy="687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87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C45C15-570D-4D6B-87D1-39AC6526C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54880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IAL Biobord powerpoint theme">
  <a:themeElements>
    <a:clrScheme name="Mukautettu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78A"/>
      </a:accent1>
      <a:accent2>
        <a:srgbClr val="154047"/>
      </a:accent2>
      <a:accent3>
        <a:srgbClr val="FFCF11"/>
      </a:accent3>
      <a:accent4>
        <a:srgbClr val="006975"/>
      </a:accent4>
      <a:accent5>
        <a:srgbClr val="3B3B72"/>
      </a:accent5>
      <a:accent6>
        <a:srgbClr val="FF9000"/>
      </a:accent6>
      <a:hlink>
        <a:srgbClr val="154047"/>
      </a:hlink>
      <a:folHlink>
        <a:srgbClr val="00C5B1"/>
      </a:folHlink>
    </a:clrScheme>
    <a:fontScheme name="Custom 7">
      <a:majorFont>
        <a:latin typeface="Rubik Medium"/>
        <a:ea typeface=""/>
        <a:cs typeface=""/>
      </a:majorFont>
      <a:minorFont>
        <a:latin typeface="Lato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IAL Biobord powerpoint theme" id="{38B4FDF4-C2B8-46F3-AD2B-F715E95A643B}" vid="{1C1A9763-D442-4A97-AD39-2159037DA63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OFFICIAL Biobord powerpoint theme</Template>
  <TotalTime>23120</TotalTime>
  <Words>665</Words>
  <Application>Microsoft Office PowerPoint</Application>
  <PresentationFormat>Widescreen</PresentationFormat>
  <Paragraphs>77</Paragraphs>
  <Slides>9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Lato </vt:lpstr>
      <vt:lpstr>Rubik Medium</vt:lpstr>
      <vt:lpstr>Verdana</vt:lpstr>
      <vt:lpstr>OFFICIAL Biobord powerpoint theme</vt:lpstr>
      <vt:lpstr>Joint Agenda </vt:lpstr>
      <vt:lpstr>The Forestry Group</vt:lpstr>
      <vt:lpstr>The Problem</vt:lpstr>
      <vt:lpstr>Some of the Gaps</vt:lpstr>
      <vt:lpstr>The Solution</vt:lpstr>
      <vt:lpstr>Why Us?</vt:lpstr>
      <vt:lpstr>What’s next?</vt:lpstr>
      <vt:lpstr>PowerPoint-presentasjon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Pitkänen Diana</dc:creator>
  <cp:lastModifiedBy>Ståle Nordgaard</cp:lastModifiedBy>
  <cp:revision>11</cp:revision>
  <dcterms:created xsi:type="dcterms:W3CDTF">2020-01-29T12:10:40Z</dcterms:created>
  <dcterms:modified xsi:type="dcterms:W3CDTF">2021-06-15T06:54:00Z</dcterms:modified>
</cp:coreProperties>
</file>